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1058" r:id="rId3"/>
    <p:sldId id="292" r:id="rId4"/>
    <p:sldId id="1055" r:id="rId5"/>
    <p:sldId id="1036" r:id="rId6"/>
    <p:sldId id="1037" r:id="rId7"/>
    <p:sldId id="1038" r:id="rId8"/>
    <p:sldId id="1039" r:id="rId9"/>
    <p:sldId id="1040" r:id="rId10"/>
    <p:sldId id="1041" r:id="rId11"/>
    <p:sldId id="1056" r:id="rId12"/>
    <p:sldId id="1057" r:id="rId13"/>
    <p:sldId id="400" r:id="rId14"/>
    <p:sldId id="1059" r:id="rId15"/>
  </p:sldIdLst>
  <p:sldSz cx="12192000" cy="685800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1837" autoAdjust="0"/>
  </p:normalViewPr>
  <p:slideViewPr>
    <p:cSldViewPr snapToGrid="0" snapToObjects="1">
      <p:cViewPr varScale="1">
        <p:scale>
          <a:sx n="99" d="100"/>
          <a:sy n="99" d="100"/>
        </p:scale>
        <p:origin x="150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D2B0C7-1F23-8B4F-B6F1-31094624FFC6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4EE6DD-B6EC-5842-B0BA-CE2298DDECA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3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222BC-9DA5-E84B-A822-117023547A8F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80801-FF3C-EE48-B19E-F33D0F8B26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F4BF4-9E26-DC4D-9E3A-7A295F36C0C7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9FB-8616-FE41-B247-1E13A3B8DC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AD099-C1E2-0D42-A923-E2155CA684F5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9FFC9-3491-BB41-B7AE-F4F33E0438A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01524ED-A850-226C-3DD2-1E970A727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3" t="1890"/>
          <a:stretch/>
        </p:blipFill>
        <p:spPr>
          <a:xfrm>
            <a:off x="1" y="-1346"/>
            <a:ext cx="5279806" cy="6859345"/>
          </a:xfrm>
          <a:prstGeom prst="rect">
            <a:avLst/>
          </a:prstGeom>
        </p:spPr>
      </p:pic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326060" y="0"/>
            <a:ext cx="15392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5238486" y="-1346"/>
            <a:ext cx="153926" cy="6858000"/>
          </a:xfrm>
          <a:prstGeom prst="rect">
            <a:avLst/>
          </a:prstGeom>
          <a:solidFill>
            <a:srgbClr val="D9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9398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3115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3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3159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881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2168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289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478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72297-D1BE-CC42-BB7C-01C96D06B3C0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960E7-9797-3A41-9E96-5401771B6ED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2830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824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1084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97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8072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66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4518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7687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96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38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09A25-7987-E645-A2E2-D9004118DDC5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E7E3E-4B44-B44D-84F2-278288F4FA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1385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4163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4428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A6730-5164-EE49-9FFC-A4794486C0F7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CA65-4A9C-B744-ABC7-2F6D6BE6F0F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C11A6-26A5-F54F-B997-9531FF8A8833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1F055-CD03-2244-AE34-2EDA5EA1023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F2A89-1E9E-E84A-9E4F-E9FF5C0B6659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114BB-DFFE-A546-B71C-A6392A49E1C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52ED3-7232-0343-8A06-C195E347F73C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740AA-07DC-034B-9675-6169EE3D7E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0F996-6570-AC4C-AA03-9E900F582F37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CD132-2730-6347-B477-3F6A51CF001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BBC92-8BB9-FF4B-81E6-6794B531B5B1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6B75-0313-3242-8091-055546C920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  <a:endParaRPr lang="it-IT"/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C9DD3D92-9880-F44C-BA52-C9DD94E3F599}" type="datetime1">
              <a:rPr lang="it-IT"/>
              <a:pPr/>
              <a:t>10/05/24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8969DEF3-0B84-DB4E-943F-604C8BCA516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846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104E1DD-92D2-F97C-45DF-973D865D8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28803"/>
            <a:ext cx="5833235" cy="129478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003773"/>
                </a:solidFill>
              </a:rPr>
              <a:t>ITALIAN BARIATRIC GERD CONSESUS. PRONTI PER PARTIRE?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06BF845-515C-166E-67B9-AD179D9FD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038" y="3451536"/>
            <a:ext cx="6545866" cy="17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/>
              <a:t>Salvatore </a:t>
            </a:r>
            <a:r>
              <a:rPr lang="en-US" altLang="it-IT" sz="2400" b="1" i="1" dirty="0" err="1"/>
              <a:t>Tolone</a:t>
            </a:r>
            <a:endParaRPr lang="en-US" altLang="it-IT" sz="2400" b="1" i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 err="1"/>
              <a:t>Professore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Associato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Chirurgia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Generale</a:t>
            </a:r>
            <a:r>
              <a:rPr lang="en-US" altLang="it-IT" sz="2400" b="1" i="1" dirty="0"/>
              <a:t>, MD, PhD, FACS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 err="1"/>
              <a:t>Delegato</a:t>
            </a:r>
            <a:r>
              <a:rPr lang="en-US" altLang="it-IT" sz="2400" b="1" i="1" dirty="0"/>
              <a:t> SICOB </a:t>
            </a:r>
            <a:r>
              <a:rPr lang="en-US" altLang="it-IT" sz="2400" b="1" i="1" dirty="0" err="1"/>
              <a:t>Regione</a:t>
            </a:r>
            <a:r>
              <a:rPr lang="en-US" altLang="it-IT" sz="2400" b="1" i="1" dirty="0"/>
              <a:t> Campania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latin typeface="Tahoma" panose="020B0604030504040204" pitchFamily="34" charset="0"/>
              </a:rPr>
              <a:t>UOC </a:t>
            </a:r>
            <a:r>
              <a:rPr lang="en-US" altLang="it-IT" sz="1600" b="1" dirty="0" err="1">
                <a:latin typeface="Tahoma" panose="020B0604030504040204" pitchFamily="34" charset="0"/>
              </a:rPr>
              <a:t>Chirurgia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  <a:r>
              <a:rPr lang="en-US" altLang="it-IT" sz="1600" b="1" dirty="0" err="1">
                <a:latin typeface="Tahoma" panose="020B0604030504040204" pitchFamily="34" charset="0"/>
              </a:rPr>
              <a:t>Generale</a:t>
            </a:r>
            <a:r>
              <a:rPr lang="en-US" altLang="it-IT" sz="1600" b="1" dirty="0">
                <a:latin typeface="Tahoma" panose="020B0604030504040204" pitchFamily="34" charset="0"/>
              </a:rPr>
              <a:t>, </a:t>
            </a:r>
            <a:r>
              <a:rPr lang="en-US" altLang="it-IT" sz="1600" b="1" dirty="0" err="1">
                <a:latin typeface="Tahoma" panose="020B0604030504040204" pitchFamily="34" charset="0"/>
              </a:rPr>
              <a:t>Mininvasiva</a:t>
            </a:r>
            <a:r>
              <a:rPr lang="en-US" altLang="it-IT" sz="1600" b="1" dirty="0">
                <a:latin typeface="Tahoma" panose="020B0604030504040204" pitchFamily="34" charset="0"/>
              </a:rPr>
              <a:t>, </a:t>
            </a:r>
            <a:r>
              <a:rPr lang="en-US" altLang="it-IT" sz="1600" b="1" dirty="0" err="1">
                <a:latin typeface="Tahoma" panose="020B0604030504040204" pitchFamily="34" charset="0"/>
              </a:rPr>
              <a:t>Oncologica</a:t>
            </a:r>
            <a:r>
              <a:rPr lang="en-US" altLang="it-IT" sz="1600" b="1" dirty="0">
                <a:latin typeface="Tahoma" panose="020B0604030504040204" pitchFamily="34" charset="0"/>
              </a:rPr>
              <a:t> e </a:t>
            </a:r>
            <a:r>
              <a:rPr lang="en-US" altLang="it-IT" sz="1600" b="1" dirty="0" err="1">
                <a:latin typeface="Tahoma" panose="020B0604030504040204" pitchFamily="34" charset="0"/>
              </a:rPr>
              <a:t>dell’Obesità</a:t>
            </a:r>
            <a:r>
              <a:rPr lang="en-US" altLang="it-IT" sz="1600" b="1" dirty="0">
                <a:latin typeface="Tahoma" panose="020B0604030504040204" pitchFamily="34" charset="0"/>
              </a:rPr>
              <a:t> (Dir. Prof L. </a:t>
            </a:r>
            <a:r>
              <a:rPr lang="en-US" altLang="it-IT" sz="1600" b="1" dirty="0" err="1">
                <a:latin typeface="Tahoma" panose="020B0604030504040204" pitchFamily="34" charset="0"/>
              </a:rPr>
              <a:t>Docimo</a:t>
            </a:r>
            <a:r>
              <a:rPr lang="en-US" altLang="it-IT" sz="1600" b="1" dirty="0">
                <a:latin typeface="Tahoma" panose="020B060403050404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 err="1">
                <a:latin typeface="Tahoma" panose="020B0604030504040204" pitchFamily="34" charset="0"/>
              </a:rPr>
              <a:t>Università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  <a:r>
              <a:rPr lang="en-US" altLang="it-IT" sz="1600" b="1" dirty="0" err="1">
                <a:latin typeface="Tahoma" panose="020B0604030504040204" pitchFamily="34" charset="0"/>
              </a:rPr>
              <a:t>della</a:t>
            </a:r>
            <a:r>
              <a:rPr lang="en-US" altLang="it-IT" sz="1600" b="1" dirty="0">
                <a:latin typeface="Tahoma" panose="020B0604030504040204" pitchFamily="34" charset="0"/>
              </a:rPr>
              <a:t> Campania Luigi </a:t>
            </a:r>
            <a:r>
              <a:rPr lang="en-US" altLang="it-IT" sz="1600" b="1" dirty="0" err="1">
                <a:latin typeface="Tahoma" panose="020B0604030504040204" pitchFamily="34" charset="0"/>
              </a:rPr>
              <a:t>Vanvitelli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i="1" dirty="0">
                <a:latin typeface="Tahoma" panose="020B0604030504040204" pitchFamily="34" charset="0"/>
              </a:rPr>
              <a:t>Giardini Naxos 24 Maggio 2024</a:t>
            </a:r>
            <a:endParaRPr lang="en-US" altLang="it-IT" sz="1600" b="1" dirty="0">
              <a:latin typeface="Tahoma" panose="020B0604030504040204" pitchFamily="34" charset="0"/>
            </a:endParaRPr>
          </a:p>
        </p:txBody>
      </p:sp>
      <p:pic>
        <p:nvPicPr>
          <p:cNvPr id="4" name="Immagine 15">
            <a:extLst>
              <a:ext uri="{FF2B5EF4-FFF2-40B4-BE49-F238E27FC236}">
                <a16:creationId xmlns:a16="http://schemas.microsoft.com/office/drawing/2014/main" id="{7203CCAB-97F2-F930-4FB9-6A8FFDB7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81" y="195482"/>
            <a:ext cx="2449678" cy="8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7776FE1-D0DD-C9A5-09DB-771F6EF1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1143000"/>
          </a:xfrm>
        </p:spPr>
        <p:txBody>
          <a:bodyPr/>
          <a:lstStyle/>
          <a:p>
            <a:r>
              <a:rPr lang="it-IT" dirty="0" err="1"/>
              <a:t>Selecting</a:t>
            </a:r>
            <a:r>
              <a:rPr lang="it-IT" dirty="0"/>
              <a:t> a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C90018-B67C-AF6C-BBA6-1B72A840A431}"/>
              </a:ext>
            </a:extLst>
          </p:cNvPr>
          <p:cNvSpPr txBox="1"/>
          <p:nvPr/>
        </p:nvSpPr>
        <p:spPr>
          <a:xfrm>
            <a:off x="203200" y="1392238"/>
            <a:ext cx="78613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RYGB in GERD obese patient is still the treatment of choice. Combining fundoplication to sleeve is not contraindicated but long term results are needed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35D50C-12D8-F10D-1685-004F6CBBA3CE}"/>
              </a:ext>
            </a:extLst>
          </p:cNvPr>
          <p:cNvSpPr txBox="1"/>
          <p:nvPr/>
        </p:nvSpPr>
        <p:spPr>
          <a:xfrm>
            <a:off x="2425700" y="3305284"/>
            <a:ext cx="9334500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case of post-operative GERD, dietary and drug therapy (PPI and mucosal agents) represent the first line of therapy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437F7E76-DBF1-AD41-9B11-A1F228FB5C26}"/>
              </a:ext>
            </a:extLst>
          </p:cNvPr>
          <p:cNvSpPr/>
          <p:nvPr/>
        </p:nvSpPr>
        <p:spPr>
          <a:xfrm>
            <a:off x="279400" y="2851820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5E19601C-4C21-9A68-0C38-848766D35C6B}"/>
              </a:ext>
            </a:extLst>
          </p:cNvPr>
          <p:cNvSpPr/>
          <p:nvPr/>
        </p:nvSpPr>
        <p:spPr>
          <a:xfrm rot="10800000">
            <a:off x="9194401" y="1059856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02307CEC-CF60-9EFE-9DCC-0EC9E31E836C}"/>
              </a:ext>
            </a:extLst>
          </p:cNvPr>
          <p:cNvSpPr/>
          <p:nvPr/>
        </p:nvSpPr>
        <p:spPr>
          <a:xfrm rot="10800000">
            <a:off x="10044902" y="4963825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3C2525-9FD8-D85A-DD09-434C894DA00E}"/>
              </a:ext>
            </a:extLst>
          </p:cNvPr>
          <p:cNvSpPr txBox="1"/>
          <p:nvPr/>
        </p:nvSpPr>
        <p:spPr>
          <a:xfrm>
            <a:off x="508000" y="5267326"/>
            <a:ext cx="9334500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case of post-operative GERD non responder, anatomical evaluation and then functional testing are needed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2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7776FE1-D0DD-C9A5-09DB-771F6EF1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1143000"/>
          </a:xfrm>
        </p:spPr>
        <p:txBody>
          <a:bodyPr/>
          <a:lstStyle/>
          <a:p>
            <a:r>
              <a:rPr lang="it-IT" dirty="0" err="1"/>
              <a:t>Selecting</a:t>
            </a:r>
            <a:r>
              <a:rPr lang="it-IT" dirty="0"/>
              <a:t> a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C90018-B67C-AF6C-BBA6-1B72A840A431}"/>
              </a:ext>
            </a:extLst>
          </p:cNvPr>
          <p:cNvSpPr txBox="1"/>
          <p:nvPr/>
        </p:nvSpPr>
        <p:spPr>
          <a:xfrm>
            <a:off x="203200" y="1684338"/>
            <a:ext cx="78613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RYGB is the treatment of choice for conversion for non responder GERD. Other treatments (MSA, endoscopic) can be used but their efficacy is under investigation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5E19601C-4C21-9A68-0C38-848766D35C6B}"/>
              </a:ext>
            </a:extLst>
          </p:cNvPr>
          <p:cNvSpPr/>
          <p:nvPr/>
        </p:nvSpPr>
        <p:spPr>
          <a:xfrm rot="10800000">
            <a:off x="9194401" y="1517056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64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contenuto 2"/>
          <p:cNvSpPr>
            <a:spLocks noGrp="1"/>
          </p:cNvSpPr>
          <p:nvPr>
            <p:ph idx="1"/>
          </p:nvPr>
        </p:nvSpPr>
        <p:spPr>
          <a:xfrm>
            <a:off x="2351804" y="1705195"/>
            <a:ext cx="7772400" cy="4114800"/>
          </a:xfrm>
        </p:spPr>
        <p:txBody>
          <a:bodyPr/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Evidences</a:t>
            </a:r>
            <a:r>
              <a:rPr lang="it-IT" sz="2400" b="1" dirty="0">
                <a:solidFill>
                  <a:srgbClr val="FF0000"/>
                </a:solidFill>
              </a:rPr>
              <a:t> are </a:t>
            </a:r>
            <a:r>
              <a:rPr lang="it-IT" sz="2400" b="1" dirty="0" err="1">
                <a:solidFill>
                  <a:srgbClr val="FF0000"/>
                </a:solidFill>
              </a:rPr>
              <a:t>lacking</a:t>
            </a:r>
            <a:endParaRPr lang="it-IT" sz="2400" b="1" dirty="0">
              <a:solidFill>
                <a:srgbClr val="FF0000"/>
              </a:solidFill>
            </a:endParaRP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Need</a:t>
            </a:r>
            <a:r>
              <a:rPr lang="it-IT" sz="2400" b="1" dirty="0">
                <a:solidFill>
                  <a:srgbClr val="FF0000"/>
                </a:solidFill>
              </a:rPr>
              <a:t> to a </a:t>
            </a:r>
            <a:r>
              <a:rPr lang="it-IT" sz="2400" b="1" dirty="0" err="1">
                <a:solidFill>
                  <a:srgbClr val="FF0000"/>
                </a:solidFill>
              </a:rPr>
              <a:t>unique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language</a:t>
            </a:r>
            <a:endParaRPr lang="it-IT" sz="2400" b="1" dirty="0">
              <a:solidFill>
                <a:srgbClr val="FF0000"/>
              </a:solidFill>
            </a:endParaRP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Need</a:t>
            </a:r>
            <a:r>
              <a:rPr lang="it-IT" sz="2400" b="1" dirty="0">
                <a:solidFill>
                  <a:srgbClr val="FF0000"/>
                </a:solidFill>
              </a:rPr>
              <a:t> of normative data in obese </a:t>
            </a:r>
            <a:r>
              <a:rPr lang="it-IT" sz="2400" b="1">
                <a:solidFill>
                  <a:srgbClr val="FF0000"/>
                </a:solidFill>
              </a:rPr>
              <a:t>population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70364" y="322264"/>
            <a:ext cx="3635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7929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>
            <a:extLst>
              <a:ext uri="{FF2B5EF4-FFF2-40B4-BE49-F238E27FC236}">
                <a16:creationId xmlns:a16="http://schemas.microsoft.com/office/drawing/2014/main" id="{869845F0-C9B6-F465-80D0-8015D97B1725}"/>
              </a:ext>
            </a:extLst>
          </p:cNvPr>
          <p:cNvSpPr txBox="1">
            <a:spLocks/>
          </p:cNvSpPr>
          <p:nvPr/>
        </p:nvSpPr>
        <p:spPr>
          <a:xfrm>
            <a:off x="6781800" y="911352"/>
            <a:ext cx="4526280" cy="322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1E5082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/>
              <a:t>Grazie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36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28803"/>
            <a:ext cx="5833235" cy="1294785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>
                <a:solidFill>
                  <a:srgbClr val="003773"/>
                </a:solidFill>
              </a:rPr>
              <a:t>Consensus</a:t>
            </a:r>
            <a:r>
              <a:rPr lang="it-IT" sz="4000" dirty="0">
                <a:solidFill>
                  <a:srgbClr val="003773"/>
                </a:solidFill>
              </a:rPr>
              <a:t> Statement </a:t>
            </a:r>
            <a:r>
              <a:rPr lang="it-IT" sz="4000" dirty="0" err="1">
                <a:solidFill>
                  <a:srgbClr val="003773"/>
                </a:solidFill>
              </a:rPr>
              <a:t>Proposal</a:t>
            </a:r>
            <a:endParaRPr lang="it-IT" sz="4000" dirty="0">
              <a:solidFill>
                <a:srgbClr val="003773"/>
              </a:solidFill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4DA601C0-D9CA-F24F-AD3F-0DB24775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038" y="3451536"/>
            <a:ext cx="6545866" cy="17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/>
              <a:t>Salvatore </a:t>
            </a:r>
            <a:r>
              <a:rPr lang="en-US" altLang="it-IT" sz="2400" b="1" i="1" dirty="0" err="1"/>
              <a:t>Tolone</a:t>
            </a:r>
            <a:endParaRPr lang="en-US" altLang="it-IT" sz="2400" b="1" i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 err="1"/>
              <a:t>Professore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Associato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Chirurgia</a:t>
            </a:r>
            <a:r>
              <a:rPr lang="en-US" altLang="it-IT" sz="2400" b="1" i="1" dirty="0"/>
              <a:t> </a:t>
            </a:r>
            <a:r>
              <a:rPr lang="en-US" altLang="it-IT" sz="2400" b="1" i="1" dirty="0" err="1"/>
              <a:t>Generale</a:t>
            </a:r>
            <a:r>
              <a:rPr lang="en-US" altLang="it-IT" sz="2400" b="1" i="1" dirty="0"/>
              <a:t>, MD, PhD, FACS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400" b="1" i="1" dirty="0" err="1"/>
              <a:t>Delegato</a:t>
            </a:r>
            <a:r>
              <a:rPr lang="en-US" altLang="it-IT" sz="2400" b="1" i="1" dirty="0"/>
              <a:t> SICOB </a:t>
            </a:r>
            <a:r>
              <a:rPr lang="en-US" altLang="it-IT" sz="2400" b="1" i="1" dirty="0" err="1"/>
              <a:t>Regione</a:t>
            </a:r>
            <a:r>
              <a:rPr lang="en-US" altLang="it-IT" sz="2400" b="1" i="1" dirty="0"/>
              <a:t> Campania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>
                <a:latin typeface="Tahoma" panose="020B0604030504040204" pitchFamily="34" charset="0"/>
              </a:rPr>
              <a:t>UOC </a:t>
            </a:r>
            <a:r>
              <a:rPr lang="en-US" altLang="it-IT" sz="1600" b="1" dirty="0" err="1">
                <a:latin typeface="Tahoma" panose="020B0604030504040204" pitchFamily="34" charset="0"/>
              </a:rPr>
              <a:t>Chirurgia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  <a:r>
              <a:rPr lang="en-US" altLang="it-IT" sz="1600" b="1" dirty="0" err="1">
                <a:latin typeface="Tahoma" panose="020B0604030504040204" pitchFamily="34" charset="0"/>
              </a:rPr>
              <a:t>Generale</a:t>
            </a:r>
            <a:r>
              <a:rPr lang="en-US" altLang="it-IT" sz="1600" b="1" dirty="0">
                <a:latin typeface="Tahoma" panose="020B0604030504040204" pitchFamily="34" charset="0"/>
              </a:rPr>
              <a:t>, </a:t>
            </a:r>
            <a:r>
              <a:rPr lang="en-US" altLang="it-IT" sz="1600" b="1" dirty="0" err="1">
                <a:latin typeface="Tahoma" panose="020B0604030504040204" pitchFamily="34" charset="0"/>
              </a:rPr>
              <a:t>Mininvasiva</a:t>
            </a:r>
            <a:r>
              <a:rPr lang="en-US" altLang="it-IT" sz="1600" b="1" dirty="0">
                <a:latin typeface="Tahoma" panose="020B0604030504040204" pitchFamily="34" charset="0"/>
              </a:rPr>
              <a:t>, </a:t>
            </a:r>
            <a:r>
              <a:rPr lang="en-US" altLang="it-IT" sz="1600" b="1" dirty="0" err="1">
                <a:latin typeface="Tahoma" panose="020B0604030504040204" pitchFamily="34" charset="0"/>
              </a:rPr>
              <a:t>Oncologica</a:t>
            </a:r>
            <a:r>
              <a:rPr lang="en-US" altLang="it-IT" sz="1600" b="1" dirty="0">
                <a:latin typeface="Tahoma" panose="020B0604030504040204" pitchFamily="34" charset="0"/>
              </a:rPr>
              <a:t> e </a:t>
            </a:r>
            <a:r>
              <a:rPr lang="en-US" altLang="it-IT" sz="1600" b="1" dirty="0" err="1">
                <a:latin typeface="Tahoma" panose="020B0604030504040204" pitchFamily="34" charset="0"/>
              </a:rPr>
              <a:t>dell’Obesità</a:t>
            </a:r>
            <a:r>
              <a:rPr lang="en-US" altLang="it-IT" sz="1600" b="1" dirty="0">
                <a:latin typeface="Tahoma" panose="020B0604030504040204" pitchFamily="34" charset="0"/>
              </a:rPr>
              <a:t> (Dir. Prof L. </a:t>
            </a:r>
            <a:r>
              <a:rPr lang="en-US" altLang="it-IT" sz="1600" b="1" dirty="0" err="1">
                <a:latin typeface="Tahoma" panose="020B0604030504040204" pitchFamily="34" charset="0"/>
              </a:rPr>
              <a:t>Docimo</a:t>
            </a:r>
            <a:r>
              <a:rPr lang="en-US" altLang="it-IT" sz="1600" b="1" dirty="0">
                <a:latin typeface="Tahoma" panose="020B0604030504040204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dirty="0" err="1">
                <a:latin typeface="Tahoma" panose="020B0604030504040204" pitchFamily="34" charset="0"/>
              </a:rPr>
              <a:t>Università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  <a:r>
              <a:rPr lang="en-US" altLang="it-IT" sz="1600" b="1" dirty="0" err="1">
                <a:latin typeface="Tahoma" panose="020B0604030504040204" pitchFamily="34" charset="0"/>
              </a:rPr>
              <a:t>della</a:t>
            </a:r>
            <a:r>
              <a:rPr lang="en-US" altLang="it-IT" sz="1600" b="1" dirty="0">
                <a:latin typeface="Tahoma" panose="020B0604030504040204" pitchFamily="34" charset="0"/>
              </a:rPr>
              <a:t> Campania Luigi </a:t>
            </a:r>
            <a:r>
              <a:rPr lang="en-US" altLang="it-IT" sz="1600" b="1" dirty="0" err="1">
                <a:latin typeface="Tahoma" panose="020B0604030504040204" pitchFamily="34" charset="0"/>
              </a:rPr>
              <a:t>Vanvitelli</a:t>
            </a:r>
            <a:r>
              <a:rPr lang="en-US" altLang="it-IT" sz="1600" b="1" dirty="0"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600" b="1" i="1" dirty="0">
                <a:latin typeface="Tahoma" panose="020B0604030504040204" pitchFamily="34" charset="0"/>
              </a:rPr>
              <a:t>Napoli 18 </a:t>
            </a:r>
            <a:r>
              <a:rPr lang="en-US" altLang="it-IT" sz="1600" b="1" i="1" dirty="0" err="1">
                <a:latin typeface="Tahoma" panose="020B0604030504040204" pitchFamily="34" charset="0"/>
              </a:rPr>
              <a:t>Gennaio</a:t>
            </a:r>
            <a:r>
              <a:rPr lang="en-US" altLang="it-IT" sz="1600" b="1" i="1" dirty="0">
                <a:latin typeface="Tahoma" panose="020B0604030504040204" pitchFamily="34" charset="0"/>
              </a:rPr>
              <a:t> 2024</a:t>
            </a:r>
            <a:endParaRPr lang="en-US" altLang="it-IT" sz="1600" b="1" dirty="0">
              <a:latin typeface="Tahoma" panose="020B0604030504040204" pitchFamily="34" charset="0"/>
            </a:endParaRPr>
          </a:p>
        </p:txBody>
      </p:sp>
      <p:pic>
        <p:nvPicPr>
          <p:cNvPr id="7" name="Immagine 15">
            <a:extLst>
              <a:ext uri="{FF2B5EF4-FFF2-40B4-BE49-F238E27FC236}">
                <a16:creationId xmlns:a16="http://schemas.microsoft.com/office/drawing/2014/main" id="{24DCBC7C-A7DD-0A4B-91F9-D2337E96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81" y="195482"/>
            <a:ext cx="2449678" cy="8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8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42833-FC2C-8029-6345-41A6DBF6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GERD DEFINITION AND ASSESSMENT IN OBESE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23FCF0-835F-2D23-D5AC-CFF6128C8348}"/>
              </a:ext>
            </a:extLst>
          </p:cNvPr>
          <p:cNvSpPr txBox="1"/>
          <p:nvPr/>
        </p:nvSpPr>
        <p:spPr>
          <a:xfrm>
            <a:off x="2209800" y="2311399"/>
            <a:ext cx="609600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GERD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spectrum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the obese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controls.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data are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lacking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Montreal and Lyon 2.0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200C7F-BAFF-5C3E-6ECB-23238C987667}"/>
              </a:ext>
            </a:extLst>
          </p:cNvPr>
          <p:cNvSpPr txBox="1"/>
          <p:nvPr/>
        </p:nvSpPr>
        <p:spPr>
          <a:xfrm>
            <a:off x="5257800" y="4572001"/>
            <a:ext cx="60960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GERD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obese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Lyon 2.0, in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absence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data </a:t>
            </a:r>
            <a:r>
              <a:rPr lang="it-IT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it-IT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obese.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5964C64C-EEAD-B9E4-EEB4-3EA109D732A7}"/>
              </a:ext>
            </a:extLst>
          </p:cNvPr>
          <p:cNvSpPr/>
          <p:nvPr/>
        </p:nvSpPr>
        <p:spPr>
          <a:xfrm>
            <a:off x="609600" y="2215296"/>
            <a:ext cx="1181100" cy="9271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CD4BA4FF-3C72-EA5F-71A7-DE30EAA6590E}"/>
              </a:ext>
            </a:extLst>
          </p:cNvPr>
          <p:cNvSpPr/>
          <p:nvPr/>
        </p:nvSpPr>
        <p:spPr>
          <a:xfrm>
            <a:off x="3429000" y="4508501"/>
            <a:ext cx="1181100" cy="9271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27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42833-FC2C-8029-6345-41A6DBF6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Prior</a:t>
            </a:r>
            <a:r>
              <a:rPr lang="it-IT" dirty="0"/>
              <a:t>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23FCF0-835F-2D23-D5AC-CFF6128C8348}"/>
              </a:ext>
            </a:extLst>
          </p:cNvPr>
          <p:cNvSpPr txBox="1"/>
          <p:nvPr/>
        </p:nvSpPr>
        <p:spPr>
          <a:xfrm>
            <a:off x="2209800" y="3213099"/>
            <a:ext cx="6096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pre-operative HRM is not recommended prior to bariatric surgery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200C7F-BAFF-5C3E-6ECB-23238C987667}"/>
              </a:ext>
            </a:extLst>
          </p:cNvPr>
          <p:cNvSpPr txBox="1"/>
          <p:nvPr/>
        </p:nvSpPr>
        <p:spPr>
          <a:xfrm>
            <a:off x="5257800" y="4572001"/>
            <a:ext cx="6096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Pre-operative HRM should be performed in presence of esophageal symptoms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5964C64C-EEAD-B9E4-EEB4-3EA109D732A7}"/>
              </a:ext>
            </a:extLst>
          </p:cNvPr>
          <p:cNvSpPr/>
          <p:nvPr/>
        </p:nvSpPr>
        <p:spPr>
          <a:xfrm>
            <a:off x="609600" y="3116996"/>
            <a:ext cx="1181100" cy="9271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CD4BA4FF-3C72-EA5F-71A7-DE30EAA6590E}"/>
              </a:ext>
            </a:extLst>
          </p:cNvPr>
          <p:cNvSpPr/>
          <p:nvPr/>
        </p:nvSpPr>
        <p:spPr>
          <a:xfrm>
            <a:off x="3429000" y="4508501"/>
            <a:ext cx="1181100" cy="9271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6E5523-D2DA-9F5A-3406-62E08E858B23}"/>
              </a:ext>
            </a:extLst>
          </p:cNvPr>
          <p:cNvSpPr txBox="1"/>
          <p:nvPr/>
        </p:nvSpPr>
        <p:spPr>
          <a:xfrm>
            <a:off x="2209800" y="1638299"/>
            <a:ext cx="6096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pre-operative Upper Endoscopy 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See SICOB guidelines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E13001C9-36C3-2B30-F777-6C1F0979B1CA}"/>
              </a:ext>
            </a:extLst>
          </p:cNvPr>
          <p:cNvSpPr/>
          <p:nvPr/>
        </p:nvSpPr>
        <p:spPr>
          <a:xfrm>
            <a:off x="609600" y="1542196"/>
            <a:ext cx="1181100" cy="9271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3A58C6CF-DE8F-6DB6-1C20-E6F36160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Prior</a:t>
            </a:r>
            <a:r>
              <a:rPr lang="it-IT" dirty="0"/>
              <a:t>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DFA70C-8A7D-9CF5-283E-9F8D678F9D18}"/>
              </a:ext>
            </a:extLst>
          </p:cNvPr>
          <p:cNvSpPr txBox="1"/>
          <p:nvPr/>
        </p:nvSpPr>
        <p:spPr>
          <a:xfrm>
            <a:off x="146050" y="1557973"/>
            <a:ext cx="64389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Pre-operative HRM can be used to define the EGJ-morphology and measure LES relaxation and resting pressure prior to bariatric surgery.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8757F1-6E2D-0B4D-91E4-0F64BBDED3AD}"/>
              </a:ext>
            </a:extLst>
          </p:cNvPr>
          <p:cNvSpPr txBox="1"/>
          <p:nvPr/>
        </p:nvSpPr>
        <p:spPr>
          <a:xfrm>
            <a:off x="4584700" y="3146465"/>
            <a:ext cx="744220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Pre-operative esophageal HRM findings can be used as additional parameters to refine GERD or motility disorder diagnosis, but not to predict post-operative GERD or dysphagia.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E82BC1-9E30-1672-6122-B44CCA7CBA70}"/>
              </a:ext>
            </a:extLst>
          </p:cNvPr>
          <p:cNvSpPr txBox="1"/>
          <p:nvPr/>
        </p:nvSpPr>
        <p:spPr>
          <a:xfrm>
            <a:off x="190500" y="5071408"/>
            <a:ext cx="76200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pH/pH-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impedance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monitoring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gold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standard for GERD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reccomended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0ADE4A9C-B099-CA94-7094-97E7A779EC9A}"/>
              </a:ext>
            </a:extLst>
          </p:cNvPr>
          <p:cNvSpPr/>
          <p:nvPr/>
        </p:nvSpPr>
        <p:spPr>
          <a:xfrm>
            <a:off x="2774950" y="3467745"/>
            <a:ext cx="1181100" cy="9271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E2234862-FF39-1941-55B2-7360AD0513F1}"/>
              </a:ext>
            </a:extLst>
          </p:cNvPr>
          <p:cNvSpPr/>
          <p:nvPr/>
        </p:nvSpPr>
        <p:spPr>
          <a:xfrm rot="10800000">
            <a:off x="7715250" y="1630651"/>
            <a:ext cx="1181100" cy="9271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7CB4BF0F-5FD1-493F-DB93-7C3A07E9BC1F}"/>
              </a:ext>
            </a:extLst>
          </p:cNvPr>
          <p:cNvSpPr/>
          <p:nvPr/>
        </p:nvSpPr>
        <p:spPr>
          <a:xfrm rot="10800000">
            <a:off x="8642350" y="5392688"/>
            <a:ext cx="1181100" cy="9271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80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9DE8DB4-0BE5-E9C3-05C9-5D0BEC94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Prior</a:t>
            </a:r>
            <a:r>
              <a:rPr lang="it-IT" dirty="0"/>
              <a:t>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C190E1-C3D0-0AE2-B83F-5F4BAD9DBA33}"/>
              </a:ext>
            </a:extLst>
          </p:cNvPr>
          <p:cNvSpPr txBox="1"/>
          <p:nvPr/>
        </p:nvSpPr>
        <p:spPr>
          <a:xfrm>
            <a:off x="1803400" y="2072975"/>
            <a:ext cx="77089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HH should be diagnosed pre-operatively with X-ray or UE or HRM. UE should use standardized reports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8E2B59-55CF-F95C-4915-5977826DEF76}"/>
              </a:ext>
            </a:extLst>
          </p:cNvPr>
          <p:cNvSpPr txBox="1"/>
          <p:nvPr/>
        </p:nvSpPr>
        <p:spPr>
          <a:xfrm>
            <a:off x="4889500" y="4785025"/>
            <a:ext cx="68453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recommended protocol in CC v4.0 would be best suited for the bariatric population for pre-operative assessment when indicated.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BEF320DD-9306-AD02-7B9B-440A9EDB0CC8}"/>
              </a:ext>
            </a:extLst>
          </p:cNvPr>
          <p:cNvSpPr/>
          <p:nvPr/>
        </p:nvSpPr>
        <p:spPr>
          <a:xfrm>
            <a:off x="285750" y="2286645"/>
            <a:ext cx="1181100" cy="9271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8F60C444-D8C0-3B31-C2DE-65F0AF75A0B0}"/>
              </a:ext>
            </a:extLst>
          </p:cNvPr>
          <p:cNvSpPr/>
          <p:nvPr/>
        </p:nvSpPr>
        <p:spPr>
          <a:xfrm>
            <a:off x="2774950" y="4785025"/>
            <a:ext cx="1181100" cy="9271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8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947F1D4-6E61-90AA-06F6-65BA0D3B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8"/>
            <a:ext cx="12052300" cy="1143000"/>
          </a:xfrm>
        </p:spPr>
        <p:txBody>
          <a:bodyPr/>
          <a:lstStyle/>
          <a:p>
            <a:r>
              <a:rPr lang="it-IT" dirty="0"/>
              <a:t>Following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D2888-58B6-D6DA-8010-69454F626E9D}"/>
              </a:ext>
            </a:extLst>
          </p:cNvPr>
          <p:cNvSpPr txBox="1"/>
          <p:nvPr/>
        </p:nvSpPr>
        <p:spPr>
          <a:xfrm>
            <a:off x="412750" y="1490008"/>
            <a:ext cx="8470900" cy="1938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bariatric surgery HRM should be proposed only in symptomatic patients (suffering from dysphagia, vomiting, regurgitation, heartburn and chest pain) without any evidence of obstruction (i.e. normal endoscopy/barium transit) regardless of type of bariatric surgery.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FE6306-F738-7A0B-51A0-E69015603988}"/>
              </a:ext>
            </a:extLst>
          </p:cNvPr>
          <p:cNvSpPr txBox="1"/>
          <p:nvPr/>
        </p:nvSpPr>
        <p:spPr>
          <a:xfrm>
            <a:off x="3187700" y="4279037"/>
            <a:ext cx="82931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pH/pH-impedance monitoring should be utilized to diagnose post-bariatric GERD. Currently, there are no normative data after BS, so Lyon 2.0 should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used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AD58E9CB-04B9-D90E-3A1D-6AF752402ECC}"/>
              </a:ext>
            </a:extLst>
          </p:cNvPr>
          <p:cNvSpPr/>
          <p:nvPr/>
        </p:nvSpPr>
        <p:spPr>
          <a:xfrm rot="10800000">
            <a:off x="9440863" y="1663797"/>
            <a:ext cx="1867698" cy="15914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3101EE3B-D075-B8C9-32C0-51D62EBD2AAD}"/>
              </a:ext>
            </a:extLst>
          </p:cNvPr>
          <p:cNvSpPr/>
          <p:nvPr/>
        </p:nvSpPr>
        <p:spPr>
          <a:xfrm>
            <a:off x="563563" y="4452826"/>
            <a:ext cx="1867698" cy="1591414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420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81FC3BC-B082-F144-CF9D-00021980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8"/>
            <a:ext cx="12192000" cy="1143000"/>
          </a:xfrm>
        </p:spPr>
        <p:txBody>
          <a:bodyPr/>
          <a:lstStyle/>
          <a:p>
            <a:r>
              <a:rPr lang="it-IT" dirty="0"/>
              <a:t>Following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1BFA59-B606-A49F-3E9A-CE4D35D3F75B}"/>
              </a:ext>
            </a:extLst>
          </p:cNvPr>
          <p:cNvSpPr txBox="1"/>
          <p:nvPr/>
        </p:nvSpPr>
        <p:spPr>
          <a:xfrm>
            <a:off x="381000" y="1812836"/>
            <a:ext cx="7353300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bariatric surgery in patients without objective GERD, OCCURRENCE OF DE NOVO GERD  is uncommon, when anatomical complications are not present.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428E4A-C7FA-0700-56B2-C66B9F1474F4}"/>
              </a:ext>
            </a:extLst>
          </p:cNvPr>
          <p:cNvSpPr txBox="1"/>
          <p:nvPr/>
        </p:nvSpPr>
        <p:spPr>
          <a:xfrm>
            <a:off x="3517900" y="4390936"/>
            <a:ext cx="8305800" cy="1938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laparoscopic adjustable gastric band placement, there might be a significant increase in LES resting pressure with reduction of LES relaxation and/or an increase in high -pressure zone length at the esophagogastric junction which may be related to a misplaced band (too proximal).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40E7A314-93E7-2225-24CA-B3257CF5F717}"/>
              </a:ext>
            </a:extLst>
          </p:cNvPr>
          <p:cNvSpPr/>
          <p:nvPr/>
        </p:nvSpPr>
        <p:spPr>
          <a:xfrm rot="10800000">
            <a:off x="9440863" y="1663797"/>
            <a:ext cx="1867698" cy="15914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A83CDB0C-DA0A-1D43-4142-C029E2E79EC2}"/>
              </a:ext>
            </a:extLst>
          </p:cNvPr>
          <p:cNvSpPr/>
          <p:nvPr/>
        </p:nvSpPr>
        <p:spPr>
          <a:xfrm>
            <a:off x="609600" y="4665578"/>
            <a:ext cx="1867698" cy="15914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34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7776FE1-D0DD-C9A5-09DB-771F6EF1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1143000"/>
          </a:xfrm>
        </p:spPr>
        <p:txBody>
          <a:bodyPr/>
          <a:lstStyle/>
          <a:p>
            <a:r>
              <a:rPr lang="it-IT" dirty="0"/>
              <a:t>Following </a:t>
            </a:r>
            <a:r>
              <a:rPr lang="it-IT" dirty="0" err="1"/>
              <a:t>Bariatric</a:t>
            </a:r>
            <a:r>
              <a:rPr lang="it-IT" dirty="0"/>
              <a:t> Surgery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 - 3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C90018-B67C-AF6C-BBA6-1B72A840A431}"/>
              </a:ext>
            </a:extLst>
          </p:cNvPr>
          <p:cNvSpPr txBox="1"/>
          <p:nvPr/>
        </p:nvSpPr>
        <p:spPr>
          <a:xfrm>
            <a:off x="203200" y="1214438"/>
            <a:ext cx="78613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laparoscopic sleeve gastrectomy there is an increased intragastric pressure related to fundus removal which may lead to de novo or worsening GERD.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35D50C-12D8-F10D-1685-004F6CBBA3CE}"/>
              </a:ext>
            </a:extLst>
          </p:cNvPr>
          <p:cNvSpPr txBox="1"/>
          <p:nvPr/>
        </p:nvSpPr>
        <p:spPr>
          <a:xfrm>
            <a:off x="2578100" y="2911565"/>
            <a:ext cx="9334500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motility and pH studies are available in asymptomatic patients following sleeve gastrectomy, but to date, more data is required, and no normative values can be used as a reference for post-bariatric patients. 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F44A2-D9ED-2B54-FBD8-50DE4A6B944B}"/>
              </a:ext>
            </a:extLst>
          </p:cNvPr>
          <p:cNvSpPr txBox="1"/>
          <p:nvPr/>
        </p:nvSpPr>
        <p:spPr>
          <a:xfrm>
            <a:off x="609600" y="4963825"/>
            <a:ext cx="9245600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reflux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assessed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associated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bilious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gastric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pouch</a:t>
            </a:r>
            <a:r>
              <a:rPr lang="it-IT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and/or a positive HIDA </a:t>
            </a:r>
            <a:r>
              <a:rPr lang="it-IT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</a:t>
            </a: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437F7E76-DBF1-AD41-9B11-A1F228FB5C26}"/>
              </a:ext>
            </a:extLst>
          </p:cNvPr>
          <p:cNvSpPr/>
          <p:nvPr/>
        </p:nvSpPr>
        <p:spPr>
          <a:xfrm>
            <a:off x="279400" y="2851820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5E19601C-4C21-9A68-0C38-848766D35C6B}"/>
              </a:ext>
            </a:extLst>
          </p:cNvPr>
          <p:cNvSpPr/>
          <p:nvPr/>
        </p:nvSpPr>
        <p:spPr>
          <a:xfrm rot="10800000">
            <a:off x="9194401" y="1059856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02307CEC-CF60-9EFE-9DCC-0EC9E31E836C}"/>
              </a:ext>
            </a:extLst>
          </p:cNvPr>
          <p:cNvSpPr/>
          <p:nvPr/>
        </p:nvSpPr>
        <p:spPr>
          <a:xfrm rot="10800000">
            <a:off x="10044902" y="4963825"/>
            <a:ext cx="1867698" cy="159141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058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8377</TotalTime>
  <Words>690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Tema di Office</vt:lpstr>
      <vt:lpstr>RetrospectVTI</vt:lpstr>
      <vt:lpstr>ITALIAN BARIATRIC GERD CONSESUS. PRONTI PER PARTIRE?</vt:lpstr>
      <vt:lpstr>Consensus Statement Proposal</vt:lpstr>
      <vt:lpstr>GERD DEFINITION AND ASSESSMENT IN OBESE</vt:lpstr>
      <vt:lpstr>Prior Bariatric Surgery Proposed Statements - 1</vt:lpstr>
      <vt:lpstr>Prior Bariatric Surgery Proposed Statements - 2</vt:lpstr>
      <vt:lpstr>Prior Bariatric Surgery Proposed Statements - 3</vt:lpstr>
      <vt:lpstr>Following Bariatric Surgery Proposed Statements - 1</vt:lpstr>
      <vt:lpstr>Following Bariatric Surgery Proposed Statements - 2</vt:lpstr>
      <vt:lpstr>Following Bariatric Surgery Proposed Statements - 3</vt:lpstr>
      <vt:lpstr>Selecting a particular Bariatric Surgery Proposed Statements - 1</vt:lpstr>
      <vt:lpstr>Selecting a particular Bariatric Surgery Proposed Statements - 2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Salvatore Tolone</dc:creator>
  <cp:lastModifiedBy>Salvatore Tolone</cp:lastModifiedBy>
  <cp:revision>355</cp:revision>
  <dcterms:created xsi:type="dcterms:W3CDTF">2013-11-11T17:31:05Z</dcterms:created>
  <dcterms:modified xsi:type="dcterms:W3CDTF">2024-05-10T19:30:31Z</dcterms:modified>
</cp:coreProperties>
</file>